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3" r:id="rId6"/>
    <p:sldId id="264" r:id="rId7"/>
    <p:sldId id="266" r:id="rId8"/>
    <p:sldId id="265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368" y="27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38E63-FE33-44BF-B5A6-508E206BD3DE}" type="datetimeFigureOut">
              <a:rPr lang="ko-KR" altLang="en-US" smtClean="0"/>
              <a:pPr/>
              <a:t>2022-12-06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D29ED-8AA5-42BA-9E60-37AB8136F5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38E63-FE33-44BF-B5A6-508E206BD3DE}" type="datetimeFigureOut">
              <a:rPr lang="ko-KR" altLang="en-US" smtClean="0"/>
              <a:pPr/>
              <a:t>2022-12-06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D29ED-8AA5-42BA-9E60-37AB8136F5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38E63-FE33-44BF-B5A6-508E206BD3DE}" type="datetimeFigureOut">
              <a:rPr lang="ko-KR" altLang="en-US" smtClean="0"/>
              <a:pPr/>
              <a:t>2022-12-06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D29ED-8AA5-42BA-9E60-37AB8136F5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38E63-FE33-44BF-B5A6-508E206BD3DE}" type="datetimeFigureOut">
              <a:rPr lang="ko-KR" altLang="en-US" smtClean="0"/>
              <a:pPr/>
              <a:t>2022-12-06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D29ED-8AA5-42BA-9E60-37AB8136F5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38E63-FE33-44BF-B5A6-508E206BD3DE}" type="datetimeFigureOut">
              <a:rPr lang="ko-KR" altLang="en-US" smtClean="0"/>
              <a:pPr/>
              <a:t>2022-12-06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D29ED-8AA5-42BA-9E60-37AB8136F5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38E63-FE33-44BF-B5A6-508E206BD3DE}" type="datetimeFigureOut">
              <a:rPr lang="ko-KR" altLang="en-US" smtClean="0"/>
              <a:pPr/>
              <a:t>2022-12-06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D29ED-8AA5-42BA-9E60-37AB8136F5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38E63-FE33-44BF-B5A6-508E206BD3DE}" type="datetimeFigureOut">
              <a:rPr lang="ko-KR" altLang="en-US" smtClean="0"/>
              <a:pPr/>
              <a:t>2022-12-06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D29ED-8AA5-42BA-9E60-37AB8136F5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38E63-FE33-44BF-B5A6-508E206BD3DE}" type="datetimeFigureOut">
              <a:rPr lang="ko-KR" altLang="en-US" smtClean="0"/>
              <a:pPr/>
              <a:t>2022-12-06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D29ED-8AA5-42BA-9E60-37AB8136F5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38E63-FE33-44BF-B5A6-508E206BD3DE}" type="datetimeFigureOut">
              <a:rPr lang="ko-KR" altLang="en-US" smtClean="0"/>
              <a:pPr/>
              <a:t>2022-12-06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D29ED-8AA5-42BA-9E60-37AB8136F5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38E63-FE33-44BF-B5A6-508E206BD3DE}" type="datetimeFigureOut">
              <a:rPr lang="ko-KR" altLang="en-US" smtClean="0"/>
              <a:pPr/>
              <a:t>2022-12-06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D29ED-8AA5-42BA-9E60-37AB8136F5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38E63-FE33-44BF-B5A6-508E206BD3DE}" type="datetimeFigureOut">
              <a:rPr lang="ko-KR" altLang="en-US" smtClean="0"/>
              <a:pPr/>
              <a:t>2022-12-06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D29ED-8AA5-42BA-9E60-37AB8136F5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38E63-FE33-44BF-B5A6-508E206BD3DE}" type="datetimeFigureOut">
              <a:rPr lang="ko-KR" altLang="en-US" smtClean="0"/>
              <a:pPr/>
              <a:t>2022-12-06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D29ED-8AA5-42BA-9E60-37AB8136F5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95536" y="2348880"/>
            <a:ext cx="8060432" cy="1470025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tx2">
                    <a:lumMod val="75000"/>
                  </a:schemeClr>
                </a:solidFill>
                <a:latin typeface="+mj-ea"/>
              </a:rPr>
              <a:t>온라인으로 전과 신청하는 방법</a:t>
            </a:r>
            <a:endParaRPr lang="ko-KR" altLang="en-US" dirty="0">
              <a:solidFill>
                <a:schemeClr val="tx2">
                  <a:lumMod val="75000"/>
                </a:schemeClr>
              </a:solidFill>
              <a:latin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268760"/>
            <a:ext cx="8903725" cy="4645642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o-KR" altLang="en-US" sz="3600" dirty="0" smtClean="0">
                <a:latin typeface="+mn-ea"/>
                <a:ea typeface="+mn-ea"/>
              </a:rPr>
              <a:t>전과신청 </a:t>
            </a:r>
            <a:r>
              <a:rPr lang="en-US" altLang="ko-KR" sz="3600" dirty="0" smtClean="0">
                <a:solidFill>
                  <a:srgbClr val="00B050"/>
                </a:solidFill>
                <a:latin typeface="+mn-ea"/>
                <a:ea typeface="+mn-ea"/>
              </a:rPr>
              <a:t>STEP.1</a:t>
            </a:r>
            <a:endParaRPr lang="ko-KR" altLang="en-US" sz="3600" dirty="0">
              <a:solidFill>
                <a:srgbClr val="00B050"/>
              </a:solidFill>
              <a:latin typeface="+mn-ea"/>
              <a:ea typeface="+mn-ea"/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169168" y="5157192"/>
            <a:ext cx="1162472" cy="288031"/>
          </a:xfrm>
          <a:prstGeom prst="roundRect">
            <a:avLst/>
          </a:prstGeom>
          <a:noFill/>
          <a:ln w="63500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3779912" y="2068673"/>
            <a:ext cx="4463081" cy="830997"/>
          </a:xfrm>
          <a:prstGeom prst="rect">
            <a:avLst/>
          </a:prstGeom>
          <a:noFill/>
          <a:ln w="50800"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sz="2400" dirty="0" smtClean="0">
                <a:latin typeface="+mn-ea"/>
              </a:rPr>
              <a:t>① 포털 </a:t>
            </a:r>
            <a:r>
              <a:rPr lang="ko-KR" altLang="en-US" sz="2400" dirty="0" err="1" smtClean="0">
                <a:latin typeface="+mn-ea"/>
              </a:rPr>
              <a:t>마이스누</a:t>
            </a:r>
            <a:r>
              <a:rPr lang="en-US" altLang="ko-KR" sz="2400" dirty="0" smtClean="0">
                <a:latin typeface="+mn-ea"/>
              </a:rPr>
              <a:t>(</a:t>
            </a:r>
            <a:r>
              <a:rPr lang="en-US" altLang="ko-KR" sz="2400" dirty="0" err="1" smtClean="0">
                <a:latin typeface="+mn-ea"/>
              </a:rPr>
              <a:t>mySNU</a:t>
            </a:r>
            <a:r>
              <a:rPr lang="en-US" altLang="ko-KR" sz="2400" dirty="0" smtClean="0">
                <a:latin typeface="+mn-ea"/>
              </a:rPr>
              <a:t>)</a:t>
            </a:r>
            <a:r>
              <a:rPr lang="ko-KR" altLang="en-US" sz="2400" dirty="0" smtClean="0">
                <a:latin typeface="+mn-ea"/>
              </a:rPr>
              <a:t>에서</a:t>
            </a:r>
            <a:endParaRPr lang="en-US" altLang="ko-KR" sz="2400" dirty="0" smtClean="0">
              <a:latin typeface="+mn-ea"/>
            </a:endParaRPr>
          </a:p>
          <a:p>
            <a:pPr algn="ctr"/>
            <a:r>
              <a:rPr lang="ko-KR" altLang="en-US" sz="2400" dirty="0" err="1" smtClean="0">
                <a:solidFill>
                  <a:srgbClr val="FF0000"/>
                </a:solidFill>
                <a:latin typeface="+mn-ea"/>
              </a:rPr>
              <a:t>학적변동</a:t>
            </a:r>
            <a:r>
              <a:rPr lang="en-US" altLang="ko-KR" sz="2400" dirty="0" smtClean="0">
                <a:solidFill>
                  <a:srgbClr val="FF0000"/>
                </a:solidFill>
                <a:latin typeface="+mn-ea"/>
              </a:rPr>
              <a:t>/</a:t>
            </a:r>
            <a:r>
              <a:rPr lang="ko-KR" altLang="en-US" sz="2400" dirty="0" err="1" smtClean="0">
                <a:solidFill>
                  <a:srgbClr val="FF0000"/>
                </a:solidFill>
                <a:latin typeface="+mn-ea"/>
              </a:rPr>
              <a:t>다전공</a:t>
            </a:r>
            <a:r>
              <a:rPr lang="ko-KR" altLang="en-US" sz="2400" dirty="0" smtClean="0">
                <a:latin typeface="+mn-ea"/>
              </a:rPr>
              <a:t> </a:t>
            </a:r>
            <a:r>
              <a:rPr lang="ko-KR" altLang="en-US" sz="2400" dirty="0" smtClean="0">
                <a:latin typeface="+mn-ea"/>
              </a:rPr>
              <a:t>메뉴를 클릭</a:t>
            </a:r>
            <a:endParaRPr lang="ko-KR" altLang="en-US" sz="2400" dirty="0">
              <a:latin typeface="+mn-ea"/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2891229" y="1404743"/>
            <a:ext cx="648072" cy="432048"/>
          </a:xfrm>
          <a:prstGeom prst="roundRect">
            <a:avLst/>
          </a:prstGeom>
          <a:noFill/>
          <a:ln w="63500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057056" y="5269236"/>
            <a:ext cx="2666114" cy="830997"/>
          </a:xfrm>
          <a:prstGeom prst="rect">
            <a:avLst/>
          </a:prstGeom>
          <a:noFill/>
          <a:ln w="50800"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sz="2400" dirty="0" smtClean="0">
                <a:latin typeface="+mn-ea"/>
              </a:rPr>
              <a:t>② 왼쪽 메뉴에서 </a:t>
            </a:r>
            <a:endParaRPr lang="en-US" altLang="ko-KR" sz="2400" dirty="0" smtClean="0">
              <a:latin typeface="+mn-ea"/>
            </a:endParaRPr>
          </a:p>
          <a:p>
            <a:pPr algn="ctr"/>
            <a:r>
              <a:rPr lang="ko-KR" altLang="en-US" sz="2400" dirty="0" smtClean="0">
                <a:solidFill>
                  <a:srgbClr val="FF0000"/>
                </a:solidFill>
                <a:latin typeface="+mn-ea"/>
              </a:rPr>
              <a:t>전과</a:t>
            </a:r>
            <a:r>
              <a:rPr lang="ko-KR" altLang="en-US" sz="2400" dirty="0" smtClean="0">
                <a:latin typeface="+mn-ea"/>
              </a:rPr>
              <a:t>를 클</a:t>
            </a:r>
            <a:r>
              <a:rPr lang="ko-KR" altLang="en-US" sz="2400" dirty="0">
                <a:latin typeface="+mn-ea"/>
              </a:rPr>
              <a:t>릭</a:t>
            </a:r>
          </a:p>
        </p:txBody>
      </p:sp>
      <p:sp>
        <p:nvSpPr>
          <p:cNvPr id="10" name="줄무늬가 있는 오른쪽 화살표 9"/>
          <p:cNvSpPr/>
          <p:nvPr/>
        </p:nvSpPr>
        <p:spPr>
          <a:xfrm rot="2939833">
            <a:off x="3422735" y="1815131"/>
            <a:ext cx="426322" cy="280726"/>
          </a:xfrm>
          <a:prstGeom prst="stripedRightArrow">
            <a:avLst>
              <a:gd name="adj1" fmla="val 50000"/>
              <a:gd name="adj2" fmla="val 47002"/>
            </a:avLst>
          </a:prstGeom>
          <a:solidFill>
            <a:srgbClr val="92D050"/>
          </a:solidFill>
          <a:ln w="444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" name="줄무늬가 있는 오른쪽 화살표 15"/>
          <p:cNvSpPr/>
          <p:nvPr/>
        </p:nvSpPr>
        <p:spPr>
          <a:xfrm rot="1011869">
            <a:off x="1411564" y="5374939"/>
            <a:ext cx="533402" cy="204965"/>
          </a:xfrm>
          <a:prstGeom prst="stripedRightArrow">
            <a:avLst>
              <a:gd name="adj1" fmla="val 50000"/>
              <a:gd name="adj2" fmla="val 47002"/>
            </a:avLst>
          </a:prstGeom>
          <a:solidFill>
            <a:srgbClr val="92D050"/>
          </a:solidFill>
          <a:ln w="444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1" y="1533824"/>
            <a:ext cx="8901763" cy="4559472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ko-KR" altLang="en-US" sz="3600" dirty="0" smtClean="0">
                <a:latin typeface="+mn-ea"/>
                <a:ea typeface="+mn-ea"/>
              </a:rPr>
              <a:t>전과신청 </a:t>
            </a:r>
            <a:r>
              <a:rPr lang="en-US" altLang="ko-KR" sz="3600" dirty="0" smtClean="0">
                <a:solidFill>
                  <a:srgbClr val="00B050"/>
                </a:solidFill>
                <a:latin typeface="+mn-ea"/>
                <a:ea typeface="+mn-ea"/>
              </a:rPr>
              <a:t>STEP.2</a:t>
            </a:r>
            <a:endParaRPr lang="ko-KR" altLang="en-US" sz="3600" dirty="0">
              <a:solidFill>
                <a:srgbClr val="00B050"/>
              </a:solidFill>
              <a:latin typeface="+mn-ea"/>
              <a:ea typeface="+mn-e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63888" y="5229200"/>
            <a:ext cx="2808312" cy="461665"/>
          </a:xfrm>
          <a:prstGeom prst="rect">
            <a:avLst/>
          </a:prstGeom>
          <a:noFill/>
          <a:ln w="508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smtClean="0">
                <a:latin typeface="+mn-ea"/>
              </a:rPr>
              <a:t> ① </a:t>
            </a:r>
            <a:r>
              <a:rPr lang="ko-KR" altLang="en-US" sz="2400" dirty="0" err="1" smtClean="0">
                <a:solidFill>
                  <a:srgbClr val="FF0000"/>
                </a:solidFill>
                <a:latin typeface="+mn-ea"/>
              </a:rPr>
              <a:t>전과신청</a:t>
            </a:r>
            <a:r>
              <a:rPr lang="ko-KR" altLang="en-US" sz="2400" dirty="0" smtClean="0">
                <a:latin typeface="+mn-ea"/>
              </a:rPr>
              <a:t> </a:t>
            </a:r>
            <a:r>
              <a:rPr lang="ko-KR" altLang="en-US" sz="2400" dirty="0" smtClean="0">
                <a:latin typeface="+mn-ea"/>
              </a:rPr>
              <a:t>클</a:t>
            </a:r>
            <a:r>
              <a:rPr lang="ko-KR" altLang="en-US" sz="2400" dirty="0">
                <a:latin typeface="+mn-ea"/>
              </a:rPr>
              <a:t>릭</a:t>
            </a:r>
          </a:p>
        </p:txBody>
      </p:sp>
      <p:sp>
        <p:nvSpPr>
          <p:cNvPr id="12" name="모서리가 둥근 직사각형 11"/>
          <p:cNvSpPr/>
          <p:nvPr/>
        </p:nvSpPr>
        <p:spPr>
          <a:xfrm>
            <a:off x="6516216" y="4495189"/>
            <a:ext cx="720080" cy="324036"/>
          </a:xfrm>
          <a:prstGeom prst="roundRect">
            <a:avLst/>
          </a:prstGeom>
          <a:noFill/>
          <a:ln w="63500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줄무늬가 있는 오른쪽 화살표 16"/>
          <p:cNvSpPr/>
          <p:nvPr/>
        </p:nvSpPr>
        <p:spPr>
          <a:xfrm rot="7677531">
            <a:off x="6269445" y="4973697"/>
            <a:ext cx="493542" cy="247533"/>
          </a:xfrm>
          <a:prstGeom prst="stripedRightArrow">
            <a:avLst>
              <a:gd name="adj1" fmla="val 50000"/>
              <a:gd name="adj2" fmla="val 47002"/>
            </a:avLst>
          </a:prstGeom>
          <a:solidFill>
            <a:srgbClr val="92D050"/>
          </a:solidFill>
          <a:ln w="444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71600" y="1028618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</a:rPr>
              <a:t>※ </a:t>
            </a:r>
            <a:r>
              <a:rPr lang="ko-KR" altLang="en-US" b="1" dirty="0" smtClean="0">
                <a:solidFill>
                  <a:srgbClr val="FF0000"/>
                </a:solidFill>
              </a:rPr>
              <a:t>전과 </a:t>
            </a:r>
            <a:r>
              <a:rPr lang="ko-KR" altLang="en-US" b="1" dirty="0" smtClean="0">
                <a:solidFill>
                  <a:srgbClr val="FF0000"/>
                </a:solidFill>
              </a:rPr>
              <a:t>이중지원 시 </a:t>
            </a:r>
            <a:r>
              <a:rPr lang="ko-KR" altLang="en-US" b="1" dirty="0" smtClean="0">
                <a:solidFill>
                  <a:srgbClr val="FF0000"/>
                </a:solidFill>
              </a:rPr>
              <a:t>선발 취소되므로 반드시 </a:t>
            </a:r>
            <a:r>
              <a:rPr lang="en-US" altLang="ko-KR" b="1" dirty="0" smtClean="0">
                <a:solidFill>
                  <a:srgbClr val="FF0000"/>
                </a:solidFill>
              </a:rPr>
              <a:t>1</a:t>
            </a:r>
            <a:r>
              <a:rPr lang="ko-KR" altLang="en-US" b="1" dirty="0" smtClean="0">
                <a:solidFill>
                  <a:srgbClr val="FF0000"/>
                </a:solidFill>
              </a:rPr>
              <a:t>개만 지원해야 함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359346"/>
            <a:ext cx="8732139" cy="5021981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ko-KR" altLang="en-US" sz="3600" dirty="0" smtClean="0">
                <a:latin typeface="+mn-ea"/>
                <a:ea typeface="+mn-ea"/>
              </a:rPr>
              <a:t>전과신청 </a:t>
            </a:r>
            <a:r>
              <a:rPr lang="en-US" altLang="ko-KR" sz="3600" dirty="0" smtClean="0">
                <a:solidFill>
                  <a:srgbClr val="00B050"/>
                </a:solidFill>
                <a:latin typeface="+mn-ea"/>
                <a:ea typeface="+mn-ea"/>
              </a:rPr>
              <a:t>STEP.3</a:t>
            </a:r>
            <a:endParaRPr lang="ko-KR" altLang="en-US" sz="3600" dirty="0">
              <a:solidFill>
                <a:srgbClr val="00B050"/>
              </a:solidFill>
              <a:latin typeface="+mn-ea"/>
              <a:ea typeface="+mn-e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98803" y="3963558"/>
            <a:ext cx="1404156" cy="461665"/>
          </a:xfrm>
          <a:prstGeom prst="rect">
            <a:avLst/>
          </a:prstGeom>
          <a:noFill/>
          <a:ln w="508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dirty="0" smtClean="0">
                <a:latin typeface="+mn-ea"/>
              </a:rPr>
              <a:t>② </a:t>
            </a:r>
            <a:r>
              <a:rPr lang="ko-KR" altLang="en-US" sz="2400" dirty="0" smtClean="0">
                <a:solidFill>
                  <a:srgbClr val="FF0000"/>
                </a:solidFill>
                <a:latin typeface="+mn-ea"/>
              </a:rPr>
              <a:t>검색</a:t>
            </a:r>
            <a:r>
              <a:rPr lang="en-US" altLang="ko-KR" sz="2400" dirty="0" smtClean="0">
                <a:latin typeface="+mn-ea"/>
              </a:rPr>
              <a:t> </a:t>
            </a:r>
            <a:endParaRPr lang="ko-KR" altLang="en-US" sz="2400" dirty="0">
              <a:latin typeface="+mn-ea"/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2214060" y="2775103"/>
            <a:ext cx="5200840" cy="260182"/>
          </a:xfrm>
          <a:prstGeom prst="roundRect">
            <a:avLst/>
          </a:prstGeom>
          <a:noFill/>
          <a:ln w="63500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4556" y="2658074"/>
            <a:ext cx="429925" cy="299815"/>
          </a:xfrm>
          <a:prstGeom prst="roundRect">
            <a:avLst/>
          </a:prstGeom>
          <a:noFill/>
          <a:ln w="63500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줄무늬가 있는 오른쪽 화살표 10"/>
          <p:cNvSpPr/>
          <p:nvPr/>
        </p:nvSpPr>
        <p:spPr>
          <a:xfrm rot="7693388">
            <a:off x="6327560" y="3530785"/>
            <a:ext cx="1468643" cy="248527"/>
          </a:xfrm>
          <a:prstGeom prst="stripedRightArrow">
            <a:avLst>
              <a:gd name="adj1" fmla="val 50000"/>
              <a:gd name="adj2" fmla="val 47002"/>
            </a:avLst>
          </a:prstGeom>
          <a:solidFill>
            <a:srgbClr val="92D050"/>
          </a:solidFill>
          <a:ln w="444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60032" y="1954564"/>
            <a:ext cx="3600400" cy="461665"/>
          </a:xfrm>
          <a:prstGeom prst="rect">
            <a:avLst/>
          </a:prstGeom>
          <a:noFill/>
          <a:ln w="508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dirty="0" smtClean="0">
                <a:latin typeface="+mn-ea"/>
              </a:rPr>
              <a:t>①  </a:t>
            </a:r>
            <a:r>
              <a:rPr lang="ko-KR" altLang="en-US" sz="2400" dirty="0" smtClean="0">
                <a:latin typeface="+mn-ea"/>
              </a:rPr>
              <a:t>대학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학과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전공 선택</a:t>
            </a:r>
            <a:endParaRPr lang="ko-KR" altLang="en-US" sz="2400" dirty="0">
              <a:latin typeface="+mn-ea"/>
            </a:endParaRPr>
          </a:p>
        </p:txBody>
      </p:sp>
      <p:sp>
        <p:nvSpPr>
          <p:cNvPr id="13" name="줄무늬가 있는 오른쪽 화살표 12"/>
          <p:cNvSpPr/>
          <p:nvPr/>
        </p:nvSpPr>
        <p:spPr>
          <a:xfrm rot="18736112">
            <a:off x="5137979" y="2428091"/>
            <a:ext cx="324228" cy="310804"/>
          </a:xfrm>
          <a:prstGeom prst="stripedRightArrow">
            <a:avLst>
              <a:gd name="adj1" fmla="val 50000"/>
              <a:gd name="adj2" fmla="val 47002"/>
            </a:avLst>
          </a:prstGeom>
          <a:solidFill>
            <a:srgbClr val="92D050"/>
          </a:solidFill>
          <a:ln w="444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2897" y="873613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</a:rPr>
              <a:t>※ </a:t>
            </a:r>
            <a:r>
              <a:rPr lang="ko-KR" altLang="en-US" b="1" dirty="0" smtClean="0">
                <a:solidFill>
                  <a:srgbClr val="FF0000"/>
                </a:solidFill>
              </a:rPr>
              <a:t>전과 </a:t>
            </a:r>
            <a:r>
              <a:rPr lang="ko-KR" altLang="en-US" b="1" dirty="0" err="1" smtClean="0">
                <a:solidFill>
                  <a:srgbClr val="FF0000"/>
                </a:solidFill>
              </a:rPr>
              <a:t>이중지원시</a:t>
            </a:r>
            <a:r>
              <a:rPr lang="ko-KR" altLang="en-US" b="1" dirty="0" smtClean="0">
                <a:solidFill>
                  <a:srgbClr val="FF0000"/>
                </a:solidFill>
              </a:rPr>
              <a:t> 선발 취소되므로 반드시 </a:t>
            </a:r>
            <a:r>
              <a:rPr lang="en-US" altLang="ko-KR" b="1" dirty="0" smtClean="0">
                <a:solidFill>
                  <a:srgbClr val="FF0000"/>
                </a:solidFill>
              </a:rPr>
              <a:t>1</a:t>
            </a:r>
            <a:r>
              <a:rPr lang="ko-KR" altLang="en-US" b="1" dirty="0" smtClean="0">
                <a:solidFill>
                  <a:srgbClr val="FF0000"/>
                </a:solidFill>
              </a:rPr>
              <a:t>개만 지원해야 함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64288" y="4438775"/>
            <a:ext cx="1819371" cy="461665"/>
          </a:xfrm>
          <a:prstGeom prst="rect">
            <a:avLst/>
          </a:prstGeom>
          <a:noFill/>
          <a:ln w="508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smtClean="0">
                <a:latin typeface="+mn-ea"/>
              </a:rPr>
              <a:t>③</a:t>
            </a:r>
            <a:r>
              <a:rPr lang="en-US" altLang="ko-KR" sz="2400" dirty="0" smtClean="0">
                <a:latin typeface="+mn-ea"/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  <a:latin typeface="+mn-ea"/>
              </a:rPr>
              <a:t>신청하기</a:t>
            </a:r>
            <a:endParaRPr lang="ko-KR" altLang="en-US" sz="2400" dirty="0">
              <a:latin typeface="+mn-ea"/>
            </a:endParaRPr>
          </a:p>
        </p:txBody>
      </p:sp>
      <p:sp>
        <p:nvSpPr>
          <p:cNvPr id="17" name="줄무늬가 있는 오른쪽 화살표 16"/>
          <p:cNvSpPr/>
          <p:nvPr/>
        </p:nvSpPr>
        <p:spPr>
          <a:xfrm rot="5400000">
            <a:off x="8222715" y="4032729"/>
            <a:ext cx="352136" cy="263562"/>
          </a:xfrm>
          <a:prstGeom prst="stripedRightArrow">
            <a:avLst>
              <a:gd name="adj1" fmla="val 50000"/>
              <a:gd name="adj2" fmla="val 47002"/>
            </a:avLst>
          </a:prstGeom>
          <a:solidFill>
            <a:srgbClr val="92D050"/>
          </a:solidFill>
          <a:ln w="444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8" name="모서리가 둥근 직사각형 17"/>
          <p:cNvSpPr/>
          <p:nvPr/>
        </p:nvSpPr>
        <p:spPr>
          <a:xfrm>
            <a:off x="8110766" y="3650079"/>
            <a:ext cx="576034" cy="299815"/>
          </a:xfrm>
          <a:prstGeom prst="roundRect">
            <a:avLst/>
          </a:prstGeom>
          <a:noFill/>
          <a:ln w="63500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741" y="1242945"/>
            <a:ext cx="8888517" cy="5168605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ko-KR" altLang="en-US" sz="3600" dirty="0" err="1" smtClean="0">
                <a:latin typeface="+mn-ea"/>
                <a:ea typeface="+mn-ea"/>
              </a:rPr>
              <a:t>전과신청</a:t>
            </a:r>
            <a:r>
              <a:rPr lang="ko-KR" altLang="en-US" sz="3600" dirty="0" smtClean="0">
                <a:latin typeface="+mn-ea"/>
                <a:ea typeface="+mn-ea"/>
              </a:rPr>
              <a:t> </a:t>
            </a:r>
            <a:r>
              <a:rPr lang="en-US" altLang="ko-KR" sz="3600" dirty="0" smtClean="0">
                <a:solidFill>
                  <a:srgbClr val="00B050"/>
                </a:solidFill>
                <a:latin typeface="+mn-ea"/>
                <a:ea typeface="+mn-ea"/>
              </a:rPr>
              <a:t>STEP.4</a:t>
            </a:r>
            <a:endParaRPr lang="ko-KR" altLang="en-US" sz="3600" dirty="0">
              <a:solidFill>
                <a:srgbClr val="00B050"/>
              </a:solidFill>
              <a:latin typeface="+mn-ea"/>
              <a:ea typeface="+mn-e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43680" y="1913109"/>
            <a:ext cx="1944216" cy="461665"/>
          </a:xfrm>
          <a:prstGeom prst="rect">
            <a:avLst/>
          </a:prstGeom>
          <a:noFill/>
          <a:ln w="508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>
                <a:latin typeface="+mn-ea"/>
              </a:rPr>
              <a:t>②</a:t>
            </a:r>
            <a:r>
              <a:rPr lang="ko-KR" altLang="en-US" sz="2400" dirty="0" smtClean="0">
                <a:latin typeface="+mn-ea"/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  <a:latin typeface="+mn-ea"/>
              </a:rPr>
              <a:t>신청</a:t>
            </a:r>
            <a:r>
              <a:rPr lang="ko-KR" altLang="en-US" sz="2400" dirty="0" smtClean="0">
                <a:latin typeface="+mn-ea"/>
              </a:rPr>
              <a:t> 클릭</a:t>
            </a:r>
            <a:r>
              <a:rPr lang="en-US" altLang="ko-KR" sz="2400" dirty="0" smtClean="0">
                <a:latin typeface="+mn-ea"/>
              </a:rPr>
              <a:t>!</a:t>
            </a:r>
            <a:endParaRPr lang="ko-KR" altLang="en-US" sz="2400" dirty="0">
              <a:latin typeface="+mn-ea"/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7308304" y="2564906"/>
            <a:ext cx="432048" cy="288031"/>
          </a:xfrm>
          <a:prstGeom prst="roundRect">
            <a:avLst/>
          </a:prstGeom>
          <a:noFill/>
          <a:ln w="63500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줄무늬가 있는 오른쪽 화살표 9"/>
          <p:cNvSpPr/>
          <p:nvPr/>
        </p:nvSpPr>
        <p:spPr>
          <a:xfrm rot="4591143">
            <a:off x="7368632" y="2389585"/>
            <a:ext cx="208049" cy="140048"/>
          </a:xfrm>
          <a:prstGeom prst="stripedRightArrow">
            <a:avLst>
              <a:gd name="adj1" fmla="val 50000"/>
              <a:gd name="adj2" fmla="val 49903"/>
            </a:avLst>
          </a:prstGeom>
          <a:solidFill>
            <a:srgbClr val="92D050"/>
          </a:solidFill>
          <a:ln w="444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" name="모서리가 둥근 직사각형 11"/>
          <p:cNvSpPr/>
          <p:nvPr/>
        </p:nvSpPr>
        <p:spPr>
          <a:xfrm>
            <a:off x="2555776" y="4293096"/>
            <a:ext cx="1728192" cy="288032"/>
          </a:xfrm>
          <a:prstGeom prst="roundRect">
            <a:avLst/>
          </a:prstGeom>
          <a:noFill/>
          <a:ln w="63500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4571999" y="4401489"/>
            <a:ext cx="3312368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08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smtClean="0">
                <a:latin typeface="+mn-ea"/>
              </a:rPr>
              <a:t>① 본인 핸드폰 번호 확인 후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수정 필요할 시에 수정할 것</a:t>
            </a:r>
            <a:endParaRPr lang="ko-KR" altLang="en-US" sz="2400" dirty="0">
              <a:latin typeface="+mn-ea"/>
            </a:endParaRPr>
          </a:p>
        </p:txBody>
      </p:sp>
      <p:sp>
        <p:nvSpPr>
          <p:cNvPr id="13" name="줄무늬가 있는 오른쪽 화살표 12"/>
          <p:cNvSpPr/>
          <p:nvPr/>
        </p:nvSpPr>
        <p:spPr>
          <a:xfrm rot="12782531">
            <a:off x="4014805" y="4691250"/>
            <a:ext cx="484165" cy="270503"/>
          </a:xfrm>
          <a:prstGeom prst="stripedRightArrow">
            <a:avLst>
              <a:gd name="adj1" fmla="val 50000"/>
              <a:gd name="adj2" fmla="val 47002"/>
            </a:avLst>
          </a:prstGeom>
          <a:solidFill>
            <a:srgbClr val="92D050"/>
          </a:solidFill>
          <a:ln w="444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82897" y="873613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</a:rPr>
              <a:t>※ </a:t>
            </a:r>
            <a:r>
              <a:rPr lang="ko-KR" altLang="en-US" b="1" dirty="0" smtClean="0">
                <a:solidFill>
                  <a:srgbClr val="FF0000"/>
                </a:solidFill>
              </a:rPr>
              <a:t>전과 </a:t>
            </a:r>
            <a:r>
              <a:rPr lang="ko-KR" altLang="en-US" b="1" dirty="0" smtClean="0">
                <a:solidFill>
                  <a:srgbClr val="FF0000"/>
                </a:solidFill>
              </a:rPr>
              <a:t>이중지원 시 </a:t>
            </a:r>
            <a:r>
              <a:rPr lang="ko-KR" altLang="en-US" b="1" dirty="0" smtClean="0">
                <a:solidFill>
                  <a:srgbClr val="FF0000"/>
                </a:solidFill>
              </a:rPr>
              <a:t>선발 취소되므로 반드시 </a:t>
            </a:r>
            <a:r>
              <a:rPr lang="en-US" altLang="ko-KR" b="1" dirty="0" smtClean="0">
                <a:solidFill>
                  <a:srgbClr val="FF0000"/>
                </a:solidFill>
              </a:rPr>
              <a:t>1</a:t>
            </a:r>
            <a:r>
              <a:rPr lang="ko-KR" altLang="en-US" b="1" dirty="0" smtClean="0">
                <a:solidFill>
                  <a:srgbClr val="FF0000"/>
                </a:solidFill>
              </a:rPr>
              <a:t>개만 지원해야 함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96" y="1684537"/>
            <a:ext cx="9035323" cy="4912815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ko-KR" altLang="en-US" sz="3600" dirty="0" err="1" smtClean="0">
                <a:latin typeface="+mn-ea"/>
                <a:ea typeface="+mn-ea"/>
              </a:rPr>
              <a:t>전과신청</a:t>
            </a:r>
            <a:r>
              <a:rPr lang="ko-KR" altLang="en-US" sz="3600" dirty="0" smtClean="0">
                <a:latin typeface="+mn-ea"/>
                <a:ea typeface="+mn-ea"/>
              </a:rPr>
              <a:t> </a:t>
            </a:r>
            <a:r>
              <a:rPr lang="en-US" altLang="ko-KR" sz="3600" dirty="0" smtClean="0">
                <a:solidFill>
                  <a:srgbClr val="00B050"/>
                </a:solidFill>
                <a:latin typeface="+mn-ea"/>
                <a:ea typeface="+mn-ea"/>
              </a:rPr>
              <a:t>STEP.5</a:t>
            </a:r>
            <a:endParaRPr lang="ko-KR" altLang="en-US" sz="3600" dirty="0">
              <a:solidFill>
                <a:srgbClr val="FF5050"/>
              </a:solidFill>
              <a:latin typeface="+mn-ea"/>
              <a:ea typeface="+mn-e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84168" y="5661248"/>
            <a:ext cx="1944216" cy="461665"/>
          </a:xfrm>
          <a:prstGeom prst="rect">
            <a:avLst/>
          </a:prstGeom>
          <a:noFill/>
          <a:ln w="508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smtClean="0">
                <a:latin typeface="+mn-ea"/>
              </a:rPr>
              <a:t>① </a:t>
            </a:r>
            <a:r>
              <a:rPr lang="ko-KR" altLang="en-US" sz="2400" dirty="0" smtClean="0">
                <a:solidFill>
                  <a:srgbClr val="FF0000"/>
                </a:solidFill>
                <a:latin typeface="+mn-ea"/>
              </a:rPr>
              <a:t>확인</a:t>
            </a:r>
            <a:r>
              <a:rPr lang="ko-KR" altLang="en-US" sz="2400" dirty="0" smtClean="0">
                <a:latin typeface="+mn-ea"/>
              </a:rPr>
              <a:t> 클릭</a:t>
            </a:r>
            <a:endParaRPr lang="ko-KR" altLang="en-US" sz="2400" dirty="0">
              <a:latin typeface="+mn-ea"/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4860032" y="4725144"/>
            <a:ext cx="504056" cy="216024"/>
          </a:xfrm>
          <a:prstGeom prst="roundRect">
            <a:avLst/>
          </a:prstGeom>
          <a:noFill/>
          <a:ln w="63500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줄무늬가 있는 오른쪽 화살표 9"/>
          <p:cNvSpPr/>
          <p:nvPr/>
        </p:nvSpPr>
        <p:spPr>
          <a:xfrm rot="13800107">
            <a:off x="5334095" y="5214773"/>
            <a:ext cx="782615" cy="279998"/>
          </a:xfrm>
          <a:prstGeom prst="stripedRightArrow">
            <a:avLst>
              <a:gd name="adj1" fmla="val 50000"/>
              <a:gd name="adj2" fmla="val 47002"/>
            </a:avLst>
          </a:prstGeom>
          <a:solidFill>
            <a:srgbClr val="92D050"/>
          </a:solidFill>
          <a:ln w="444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2897" y="1187460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</a:rPr>
              <a:t>※ </a:t>
            </a:r>
            <a:r>
              <a:rPr lang="ko-KR" altLang="en-US" b="1" dirty="0" smtClean="0">
                <a:solidFill>
                  <a:srgbClr val="FF0000"/>
                </a:solidFill>
              </a:rPr>
              <a:t>전과 </a:t>
            </a:r>
            <a:r>
              <a:rPr lang="ko-KR" altLang="en-US" b="1" dirty="0" smtClean="0">
                <a:solidFill>
                  <a:srgbClr val="FF0000"/>
                </a:solidFill>
              </a:rPr>
              <a:t>이중지원 시 </a:t>
            </a:r>
            <a:r>
              <a:rPr lang="ko-KR" altLang="en-US" b="1" dirty="0" smtClean="0">
                <a:solidFill>
                  <a:srgbClr val="FF0000"/>
                </a:solidFill>
              </a:rPr>
              <a:t>선발 취소되므로 반드시 </a:t>
            </a:r>
            <a:r>
              <a:rPr lang="en-US" altLang="ko-KR" b="1" dirty="0" smtClean="0">
                <a:solidFill>
                  <a:srgbClr val="FF0000"/>
                </a:solidFill>
              </a:rPr>
              <a:t>1</a:t>
            </a:r>
            <a:r>
              <a:rPr lang="ko-KR" altLang="en-US" b="1" dirty="0" smtClean="0">
                <a:solidFill>
                  <a:srgbClr val="FF0000"/>
                </a:solidFill>
              </a:rPr>
              <a:t>개만 지원해야 함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628636"/>
            <a:ext cx="8812914" cy="4968715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ko-KR" altLang="en-US" sz="3600" dirty="0" err="1" smtClean="0">
                <a:latin typeface="+mn-ea"/>
                <a:ea typeface="+mn-ea"/>
              </a:rPr>
              <a:t>전과신청</a:t>
            </a:r>
            <a:r>
              <a:rPr lang="ko-KR" altLang="en-US" sz="3600" dirty="0" smtClean="0">
                <a:latin typeface="+mn-ea"/>
                <a:ea typeface="+mn-ea"/>
              </a:rPr>
              <a:t> </a:t>
            </a:r>
            <a:r>
              <a:rPr lang="en-US" altLang="ko-KR" sz="3600" dirty="0" smtClean="0">
                <a:solidFill>
                  <a:srgbClr val="00B050"/>
                </a:solidFill>
                <a:latin typeface="+mn-ea"/>
                <a:ea typeface="+mn-ea"/>
              </a:rPr>
              <a:t>STEP.6</a:t>
            </a:r>
            <a:r>
              <a:rPr lang="en-US" altLang="ko-KR" sz="3600" dirty="0" smtClean="0">
                <a:latin typeface="+mn-ea"/>
                <a:ea typeface="+mn-ea"/>
              </a:rPr>
              <a:t>: </a:t>
            </a:r>
            <a:r>
              <a:rPr lang="ko-KR" altLang="en-US" sz="3600" dirty="0" smtClean="0">
                <a:solidFill>
                  <a:srgbClr val="FF5050"/>
                </a:solidFill>
                <a:latin typeface="+mn-ea"/>
                <a:ea typeface="+mn-ea"/>
              </a:rPr>
              <a:t>신청완료</a:t>
            </a:r>
            <a:endParaRPr lang="ko-KR" altLang="en-US" sz="3600" dirty="0">
              <a:solidFill>
                <a:srgbClr val="FF5050"/>
              </a:solidFill>
              <a:latin typeface="+mn-ea"/>
              <a:ea typeface="+mn-e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84168" y="5661248"/>
            <a:ext cx="1944216" cy="461665"/>
          </a:xfrm>
          <a:prstGeom prst="rect">
            <a:avLst/>
          </a:prstGeom>
          <a:noFill/>
          <a:ln w="508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smtClean="0">
                <a:latin typeface="+mn-ea"/>
              </a:rPr>
              <a:t>① </a:t>
            </a:r>
            <a:r>
              <a:rPr lang="ko-KR" altLang="en-US" sz="2400" dirty="0" smtClean="0">
                <a:solidFill>
                  <a:srgbClr val="FF0000"/>
                </a:solidFill>
                <a:latin typeface="+mn-ea"/>
              </a:rPr>
              <a:t>확인</a:t>
            </a:r>
            <a:r>
              <a:rPr lang="ko-KR" altLang="en-US" sz="2400" dirty="0" smtClean="0">
                <a:latin typeface="+mn-ea"/>
              </a:rPr>
              <a:t> 클릭</a:t>
            </a:r>
            <a:endParaRPr lang="ko-KR" altLang="en-US" sz="2400" dirty="0">
              <a:latin typeface="+mn-ea"/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4427984" y="4725144"/>
            <a:ext cx="432048" cy="360040"/>
          </a:xfrm>
          <a:prstGeom prst="roundRect">
            <a:avLst/>
          </a:prstGeom>
          <a:noFill/>
          <a:ln w="63500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줄무늬가 있는 오른쪽 화살표 9"/>
          <p:cNvSpPr/>
          <p:nvPr/>
        </p:nvSpPr>
        <p:spPr>
          <a:xfrm rot="13002587">
            <a:off x="4931498" y="5308093"/>
            <a:ext cx="1018972" cy="279998"/>
          </a:xfrm>
          <a:prstGeom prst="stripedRightArrow">
            <a:avLst>
              <a:gd name="adj1" fmla="val 50000"/>
              <a:gd name="adj2" fmla="val 47002"/>
            </a:avLst>
          </a:prstGeom>
          <a:solidFill>
            <a:srgbClr val="92D050"/>
          </a:solidFill>
          <a:ln w="444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483768" y="836712"/>
            <a:ext cx="6186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>
                <a:solidFill>
                  <a:schemeClr val="tx2">
                    <a:lumMod val="75000"/>
                  </a:schemeClr>
                </a:solidFill>
                <a:latin typeface="+mn-ea"/>
              </a:rPr>
              <a:t>정상적으로 전과신청이 완료</a:t>
            </a:r>
            <a:r>
              <a:rPr lang="ko-KR" altLang="en-US" sz="2000" dirty="0" smtClean="0">
                <a:latin typeface="+mn-ea"/>
              </a:rPr>
              <a:t>되었을 때의 화면입니다</a:t>
            </a:r>
            <a:endParaRPr lang="ko-KR" altLang="en-US" sz="2000" dirty="0">
              <a:latin typeface="+mn-e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2897" y="1187460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</a:rPr>
              <a:t>※ </a:t>
            </a:r>
            <a:r>
              <a:rPr lang="ko-KR" altLang="en-US" b="1" dirty="0" smtClean="0">
                <a:solidFill>
                  <a:srgbClr val="FF0000"/>
                </a:solidFill>
              </a:rPr>
              <a:t>전과 </a:t>
            </a:r>
            <a:r>
              <a:rPr lang="ko-KR" altLang="en-US" b="1" dirty="0" smtClean="0">
                <a:solidFill>
                  <a:srgbClr val="FF0000"/>
                </a:solidFill>
              </a:rPr>
              <a:t>이중지원 시 </a:t>
            </a:r>
            <a:r>
              <a:rPr lang="ko-KR" altLang="en-US" b="1" dirty="0" smtClean="0">
                <a:solidFill>
                  <a:srgbClr val="FF0000"/>
                </a:solidFill>
              </a:rPr>
              <a:t>선발 취소되므로 반드시 </a:t>
            </a:r>
            <a:r>
              <a:rPr lang="en-US" altLang="ko-KR" b="1" dirty="0" smtClean="0">
                <a:solidFill>
                  <a:srgbClr val="FF0000"/>
                </a:solidFill>
              </a:rPr>
              <a:t>1</a:t>
            </a:r>
            <a:r>
              <a:rPr lang="ko-KR" altLang="en-US" b="1" dirty="0" smtClean="0">
                <a:solidFill>
                  <a:srgbClr val="FF0000"/>
                </a:solidFill>
              </a:rPr>
              <a:t>개만 지원해야 함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40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36" y="1299599"/>
            <a:ext cx="8950728" cy="5285498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ko-KR" altLang="en-US" sz="3600" dirty="0" err="1" smtClean="0">
                <a:latin typeface="+mn-ea"/>
                <a:ea typeface="+mn-ea"/>
              </a:rPr>
              <a:t>전과신청</a:t>
            </a:r>
            <a:r>
              <a:rPr lang="ko-KR" altLang="en-US" sz="3600" dirty="0" smtClean="0">
                <a:latin typeface="+mn-ea"/>
                <a:ea typeface="+mn-ea"/>
              </a:rPr>
              <a:t> </a:t>
            </a:r>
            <a:r>
              <a:rPr lang="en-US" altLang="ko-KR" sz="3600" smtClean="0">
                <a:solidFill>
                  <a:srgbClr val="00B050"/>
                </a:solidFill>
                <a:latin typeface="+mn-ea"/>
                <a:ea typeface="+mn-ea"/>
              </a:rPr>
              <a:t>STEP.7</a:t>
            </a:r>
            <a:r>
              <a:rPr lang="en-US" altLang="ko-KR" sz="3600" smtClean="0">
                <a:latin typeface="+mn-ea"/>
                <a:ea typeface="+mn-ea"/>
              </a:rPr>
              <a:t>: </a:t>
            </a:r>
            <a:r>
              <a:rPr lang="ko-KR" altLang="en-US" sz="3600" dirty="0" smtClean="0">
                <a:solidFill>
                  <a:srgbClr val="FF5050"/>
                </a:solidFill>
                <a:latin typeface="+mn-ea"/>
                <a:ea typeface="+mn-ea"/>
              </a:rPr>
              <a:t>지원</a:t>
            </a:r>
            <a:r>
              <a:rPr lang="ko-KR" altLang="en-US" sz="3600" dirty="0">
                <a:solidFill>
                  <a:srgbClr val="FF5050"/>
                </a:solidFill>
                <a:latin typeface="+mn-ea"/>
                <a:ea typeface="+mn-ea"/>
              </a:rPr>
              <a:t>서</a:t>
            </a:r>
            <a:r>
              <a:rPr lang="ko-KR" altLang="en-US" sz="3600" dirty="0" smtClean="0">
                <a:solidFill>
                  <a:srgbClr val="FF5050"/>
                </a:solidFill>
                <a:latin typeface="+mn-ea"/>
                <a:ea typeface="+mn-ea"/>
              </a:rPr>
              <a:t> 출력</a:t>
            </a:r>
            <a:endParaRPr lang="ko-KR" altLang="en-US" sz="3600" dirty="0">
              <a:solidFill>
                <a:srgbClr val="FF5050"/>
              </a:solidFill>
              <a:latin typeface="+mn-ea"/>
              <a:ea typeface="+mn-e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81612" y="3573016"/>
            <a:ext cx="2415047" cy="2246769"/>
          </a:xfrm>
          <a:prstGeom prst="rect">
            <a:avLst/>
          </a:prstGeom>
          <a:solidFill>
            <a:schemeClr val="accent1"/>
          </a:solidFill>
          <a:ln w="508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2000" dirty="0" smtClean="0">
                <a:latin typeface="+mn-ea"/>
              </a:rPr>
              <a:t>인적 정보와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신청 정보를 확인한 후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지원서를 </a:t>
            </a:r>
            <a:r>
              <a:rPr lang="ko-KR" altLang="en-US" sz="2000" dirty="0" smtClean="0">
                <a:latin typeface="+mn-ea"/>
              </a:rPr>
              <a:t>출력하여 소속학과 및 소속대학 승인을 받은 후 전입 하고자 하는 학과에 제출한다</a:t>
            </a:r>
            <a:r>
              <a:rPr lang="en-US" altLang="ko-KR" sz="2000" dirty="0" smtClean="0">
                <a:latin typeface="+mn-ea"/>
              </a:rPr>
              <a:t>.</a:t>
            </a:r>
            <a:endParaRPr lang="ko-KR" altLang="en-US" dirty="0">
              <a:latin typeface="+mn-ea"/>
            </a:endParaRPr>
          </a:p>
        </p:txBody>
      </p:sp>
      <p:sp>
        <p:nvSpPr>
          <p:cNvPr id="12" name="줄무늬가 있는 오른쪽 화살표 11"/>
          <p:cNvSpPr/>
          <p:nvPr/>
        </p:nvSpPr>
        <p:spPr>
          <a:xfrm rot="10800000">
            <a:off x="6144276" y="4149080"/>
            <a:ext cx="479712" cy="277822"/>
          </a:xfrm>
          <a:prstGeom prst="stripedRightArrow">
            <a:avLst>
              <a:gd name="adj1" fmla="val 50000"/>
              <a:gd name="adj2" fmla="val 47002"/>
            </a:avLst>
          </a:prstGeom>
          <a:solidFill>
            <a:srgbClr val="92D050"/>
          </a:solidFill>
          <a:ln w="444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모서리가 둥근 직사각형 8"/>
          <p:cNvSpPr/>
          <p:nvPr/>
        </p:nvSpPr>
        <p:spPr>
          <a:xfrm>
            <a:off x="3203849" y="2430180"/>
            <a:ext cx="2880320" cy="638780"/>
          </a:xfrm>
          <a:prstGeom prst="roundRect">
            <a:avLst/>
          </a:prstGeom>
          <a:noFill/>
          <a:ln w="63500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5176728" y="3695807"/>
            <a:ext cx="6406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dirty="0" smtClean="0">
                <a:latin typeface="한컴 윤고딕 250" pitchFamily="18" charset="-127"/>
                <a:ea typeface="한컴 윤고딕 250" pitchFamily="18" charset="-127"/>
              </a:rPr>
              <a:t>홍길동</a:t>
            </a:r>
            <a:endParaRPr lang="ko-KR" altLang="en-US" sz="1100" dirty="0">
              <a:latin typeface="한컴윤고딕"/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4788024" y="3695806"/>
            <a:ext cx="1213108" cy="261611"/>
          </a:xfrm>
          <a:prstGeom prst="roundRect">
            <a:avLst/>
          </a:prstGeom>
          <a:noFill/>
          <a:ln w="63500"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682897" y="873613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</a:rPr>
              <a:t>※ </a:t>
            </a:r>
            <a:r>
              <a:rPr lang="ko-KR" altLang="en-US" b="1" dirty="0" smtClean="0">
                <a:solidFill>
                  <a:srgbClr val="FF0000"/>
                </a:solidFill>
              </a:rPr>
              <a:t>전과 </a:t>
            </a:r>
            <a:r>
              <a:rPr lang="ko-KR" altLang="en-US" b="1" dirty="0" smtClean="0">
                <a:solidFill>
                  <a:srgbClr val="FF0000"/>
                </a:solidFill>
              </a:rPr>
              <a:t>이중지원 시 </a:t>
            </a:r>
            <a:r>
              <a:rPr lang="ko-KR" altLang="en-US" b="1" dirty="0" smtClean="0">
                <a:solidFill>
                  <a:srgbClr val="FF0000"/>
                </a:solidFill>
              </a:rPr>
              <a:t>선발 취소되므로 반드시 </a:t>
            </a:r>
            <a:r>
              <a:rPr lang="en-US" altLang="ko-KR" b="1" dirty="0" smtClean="0">
                <a:solidFill>
                  <a:srgbClr val="FF0000"/>
                </a:solidFill>
              </a:rPr>
              <a:t>1</a:t>
            </a:r>
            <a:r>
              <a:rPr lang="ko-KR" altLang="en-US" b="1" dirty="0" smtClean="0">
                <a:solidFill>
                  <a:srgbClr val="FF0000"/>
                </a:solidFill>
              </a:rPr>
              <a:t>개만 지원해야 함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169</Words>
  <Application>Microsoft Office PowerPoint</Application>
  <PresentationFormat>화면 슬라이드 쇼(4:3)</PresentationFormat>
  <Paragraphs>29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3" baseType="lpstr">
      <vt:lpstr>맑은 고딕</vt:lpstr>
      <vt:lpstr>한컴 윤고딕 250</vt:lpstr>
      <vt:lpstr>한컴윤고딕</vt:lpstr>
      <vt:lpstr>Arial</vt:lpstr>
      <vt:lpstr>Office 테마</vt:lpstr>
      <vt:lpstr>온라인으로 전과 신청하는 방법</vt:lpstr>
      <vt:lpstr>전과신청 STEP.1</vt:lpstr>
      <vt:lpstr>전과신청 STEP.2</vt:lpstr>
      <vt:lpstr>전과신청 STEP.3</vt:lpstr>
      <vt:lpstr>전과신청 STEP.4</vt:lpstr>
      <vt:lpstr>전과신청 STEP.5</vt:lpstr>
      <vt:lpstr>전과신청 STEP.6: 신청완료</vt:lpstr>
      <vt:lpstr>전과신청 STEP.7: 지원서 출력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온라인으로 전과 신청하는 방법</dc:title>
  <dc:creator>user</dc:creator>
  <cp:lastModifiedBy>user</cp:lastModifiedBy>
  <cp:revision>64</cp:revision>
  <dcterms:created xsi:type="dcterms:W3CDTF">2013-12-19T01:24:18Z</dcterms:created>
  <dcterms:modified xsi:type="dcterms:W3CDTF">2022-12-06T13:04:37Z</dcterms:modified>
</cp:coreProperties>
</file>